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5.jpeg" ContentType="image/jpeg"/>
  <Override PartName="/ppt/media/image33.jpeg" ContentType="image/jpeg"/>
  <Override PartName="/ppt/media/image32.jpeg" ContentType="image/jpeg"/>
  <Override PartName="/ppt/media/image29.png" ContentType="image/png"/>
  <Override PartName="/ppt/media/image34.jpeg" ContentType="image/jpeg"/>
  <Override PartName="/ppt/media/image27.jpeg" ContentType="image/jpeg"/>
  <Override PartName="/ppt/media/image26.png" ContentType="image/png"/>
  <Override PartName="/ppt/media/image20.png" ContentType="image/png"/>
  <Override PartName="/ppt/media/image19.jpeg" ContentType="image/jpeg"/>
  <Override PartName="/ppt/media/image25.png" ContentType="image/png"/>
  <Override PartName="/ppt/media/image28.png" ContentType="image/png"/>
  <Override PartName="/ppt/media/image18.jpeg" ContentType="image/jpeg"/>
  <Override PartName="/ppt/media/image17.jpeg" ContentType="image/jpeg"/>
  <Override PartName="/ppt/media/image16.jpeg" ContentType="image/jpeg"/>
  <Override PartName="/ppt/media/image31.jpeg" ContentType="image/jpeg"/>
  <Override PartName="/ppt/media/image15.jpeg" ContentType="image/jpeg"/>
  <Override PartName="/ppt/media/image23.png" ContentType="image/png"/>
  <Override PartName="/ppt/media/image13.png" ContentType="image/png"/>
  <Override PartName="/ppt/media/image11.jpeg" ContentType="image/jpeg"/>
  <Override PartName="/ppt/media/image30.jpeg" ContentType="image/jpeg"/>
  <Override PartName="/ppt/media/image10.jpeg" ContentType="image/jpeg"/>
  <Override PartName="/ppt/media/image8.jpeg" ContentType="image/jpeg"/>
  <Override PartName="/ppt/media/image22.png" ContentType="image/png"/>
  <Override PartName="/ppt/media/image7.jpeg" ContentType="image/jpeg"/>
  <Override PartName="/ppt/media/image24.png" ContentType="image/png"/>
  <Override PartName="/ppt/media/image21.png" ContentType="image/png"/>
  <Override PartName="/ppt/media/image6.png" ContentType="image/png"/>
  <Override PartName="/ppt/media/image12.jpeg" ContentType="image/jpeg"/>
  <Override PartName="/ppt/media/image4.png" ContentType="image/png"/>
  <Override PartName="/ppt/media/image9.jpeg" ContentType="image/jpeg"/>
  <Override PartName="/ppt/media/image3.png" ContentType="image/png"/>
  <Override PartName="/ppt/media/image5.jpeg" ContentType="image/jpeg"/>
  <Override PartName="/ppt/media/image2.png" ContentType="image/png"/>
  <Override PartName="/ppt/media/image14.jpeg" ContentType="image/jpe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lang="es-MX" sz="52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424602E7-D22E-4327-A13F-475FCC681508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MX" sz="14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 sz="14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 sz="1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 sz="14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lang="es-MX" sz="28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Séptimo nivel del esquema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E0A603A4-ADD4-4F47-A691-2756242A7976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n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5" name="TextShape 1"/>
          <p:cNvSpPr txBox="1"/>
          <p:nvPr/>
        </p:nvSpPr>
        <p:spPr>
          <a:xfrm>
            <a:off x="1098360" y="397440"/>
            <a:ext cx="7025760" cy="129312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MX" sz="3600">
                <a:solidFill>
                  <a:srgbClr val="000000"/>
                </a:solidFill>
                <a:latin typeface="Crimson Text"/>
                <a:ea typeface="Crimson Text"/>
              </a:rPr>
              <a:t>Modelamiento de Masa del  Cúmulo Globular  Centauri</a:t>
            </a:r>
            <a:endParaRPr/>
          </a:p>
        </p:txBody>
      </p:sp>
      <p:sp>
        <p:nvSpPr>
          <p:cNvPr id="76" name="TextShape 2"/>
          <p:cNvSpPr txBox="1"/>
          <p:nvPr/>
        </p:nvSpPr>
        <p:spPr>
          <a:xfrm>
            <a:off x="1098360" y="397440"/>
            <a:ext cx="7025760" cy="1293120"/>
          </a:xfrm>
          <a:prstGeom prst="rect">
            <a:avLst/>
          </a:prstGeom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lang="es-MX" sz="52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77" name="TextShape 3"/>
          <p:cNvSpPr txBox="1"/>
          <p:nvPr/>
        </p:nvSpPr>
        <p:spPr>
          <a:xfrm>
            <a:off x="433080" y="1978200"/>
            <a:ext cx="8520120" cy="79236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400">
                <a:solidFill>
                  <a:srgbClr val="595959"/>
                </a:solidFill>
                <a:latin typeface="Crimson Text"/>
                <a:ea typeface="Crimson Text"/>
              </a:rPr>
              <a:t>Juan Manuel Espejo Salcedo</a:t>
            </a:r>
            <a:endParaRPr/>
          </a:p>
          <a:p>
            <a:pPr>
              <a:lnSpc>
                <a:spcPct val="100000"/>
              </a:lnSpc>
            </a:pPr>
            <a:r>
              <a:rPr lang="es-MX" sz="2400">
                <a:solidFill>
                  <a:srgbClr val="595959"/>
                </a:solidFill>
                <a:latin typeface="Crimson Text"/>
                <a:ea typeface="Crimson Text"/>
              </a:rPr>
              <a:t>Asesor: Juan Carlos Muñoz Cuartas</a:t>
            </a:r>
            <a:endParaRPr/>
          </a:p>
        </p:txBody>
      </p:sp>
      <p:pic>
        <p:nvPicPr>
          <p:cNvPr id="78" name="Shape 5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78040" y="3115080"/>
            <a:ext cx="1205280" cy="1683720"/>
          </a:xfrm>
          <a:prstGeom prst="rect">
            <a:avLst/>
          </a:prstGeom>
          <a:ln>
            <a:noFill/>
          </a:ln>
        </p:spPr>
      </p:pic>
      <p:pic>
        <p:nvPicPr>
          <p:cNvPr id="79" name="Shape 5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66960" y="3588480"/>
            <a:ext cx="2836800" cy="736560"/>
          </a:xfrm>
          <a:prstGeom prst="rect">
            <a:avLst/>
          </a:prstGeom>
          <a:ln>
            <a:noFill/>
          </a:ln>
        </p:spPr>
      </p:pic>
      <p:sp>
        <p:nvSpPr>
          <p:cNvPr id="80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6165A347-A1A0-449C-A9FE-FE6C14E69C48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435320" y="2327040"/>
            <a:ext cx="6262920" cy="7304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O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17" name="TextShape 3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>
                <a:solidFill>
                  <a:srgbClr val="595959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118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F34AC335-0F72-41E3-9020-A5352AEC478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1811880" y="223560"/>
            <a:ext cx="5945040" cy="5724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 </a:t>
            </a: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para ajustar los modelos</a:t>
            </a: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
</a:t>
            </a:r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1811880" y="223560"/>
            <a:ext cx="594504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122" name="TextShape 3"/>
          <p:cNvSpPr txBox="1"/>
          <p:nvPr/>
        </p:nvSpPr>
        <p:spPr>
          <a:xfrm>
            <a:off x="5743440" y="1719000"/>
            <a:ext cx="3096000" cy="21416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s-MX">
                <a:solidFill>
                  <a:srgbClr val="000000"/>
                </a:solidFill>
                <a:latin typeface="Crimson Text"/>
                <a:ea typeface="Arial"/>
              </a:rPr>
              <a:t> </a:t>
            </a:r>
            <a:r>
              <a:rPr lang="es-MX">
                <a:solidFill>
                  <a:srgbClr val="000000"/>
                </a:solidFill>
                <a:latin typeface="Crimson Text"/>
                <a:ea typeface="Arial"/>
              </a:rPr>
              <a:t>es el número de velocidades usadas para calcular  en el bin </a:t>
            </a:r>
            <a:r>
              <a:rPr i="1" lang="es-MX">
                <a:solidFill>
                  <a:srgbClr val="000000"/>
                </a:solidFill>
                <a:latin typeface="Crimson Text"/>
                <a:ea typeface="Arial"/>
              </a:rPr>
              <a:t>i</a:t>
            </a:r>
            <a:endParaRPr/>
          </a:p>
        </p:txBody>
      </p:sp>
      <p:sp>
        <p:nvSpPr>
          <p:cNvPr id="123" name="TextShape 4"/>
          <p:cNvSpPr txBox="1"/>
          <p:nvPr/>
        </p:nvSpPr>
        <p:spPr>
          <a:xfrm>
            <a:off x="5743440" y="1719000"/>
            <a:ext cx="3096000" cy="21416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>
                <a:solidFill>
                  <a:srgbClr val="595959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124" name="TextShape 5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4E3EC32C-1BA1-41DC-8EB5-33A9C1CF3EA3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  <p:pic>
        <p:nvPicPr>
          <p:cNvPr id="125" name="Imagen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2024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6" name="Imagen 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440" y="1021680"/>
            <a:ext cx="5434560" cy="4113360"/>
          </a:xfrm>
          <a:prstGeom prst="rect">
            <a:avLst/>
          </a:prstGeom>
          <a:ln>
            <a:noFill/>
          </a:ln>
        </p:spPr>
      </p:pic>
      <p:pic>
        <p:nvPicPr>
          <p:cNvPr id="127" name="Imagen 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02708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8" name="Imagen 1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101376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9" name="Imagen 13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-3240" y="1013040"/>
            <a:ext cx="5441040" cy="4118400"/>
          </a:xfrm>
          <a:prstGeom prst="rect">
            <a:avLst/>
          </a:prstGeom>
          <a:ln>
            <a:noFill/>
          </a:ln>
        </p:spPr>
      </p:pic>
      <p:pic>
        <p:nvPicPr>
          <p:cNvPr id="130" name="Imagen 14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1022760"/>
            <a:ext cx="5443560" cy="4120200"/>
          </a:xfrm>
          <a:prstGeom prst="rect">
            <a:avLst/>
          </a:prstGeom>
          <a:ln>
            <a:noFill/>
          </a:ln>
        </p:spPr>
      </p:pic>
      <p:pic>
        <p:nvPicPr>
          <p:cNvPr id="131" name="Imagen 15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-10440" y="1034640"/>
            <a:ext cx="5436360" cy="411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5250240" y="310320"/>
            <a:ext cx="3893400" cy="5724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Resultados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5722560" y="1193400"/>
            <a:ext cx="3007800" cy="357444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35" name="TextShape 3"/>
          <p:cNvSpPr txBox="1"/>
          <p:nvPr/>
        </p:nvSpPr>
        <p:spPr>
          <a:xfrm>
            <a:off x="8832240" y="476856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707E409-3643-4EDD-AA95-83767C2D39E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  <p:pic>
        <p:nvPicPr>
          <p:cNvPr id="136" name="Imagen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874680"/>
            <a:ext cx="5249880" cy="1268280"/>
          </a:xfrm>
          <a:prstGeom prst="rect">
            <a:avLst/>
          </a:prstGeom>
          <a:ln>
            <a:noFill/>
          </a:ln>
        </p:spPr>
      </p:pic>
      <p:pic>
        <p:nvPicPr>
          <p:cNvPr id="137" name="Imagen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49880" cy="38743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más resultados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4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445FB10-A03F-4064-BA9B-82C72F5DC4A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Cúmulos Globulares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4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60F8B93A-96DA-46DC-B347-FDC7908B68D4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Cs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4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BA0F911B-8FFF-4BB7-8087-7975AA850E63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Crimson Text"/>
              </a:rPr>
              <a:t>Conclusiones</a:t>
            </a:r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5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98AE8143-9791-4BAB-A640-3D5DBC8E23B4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Crimson Text"/>
              </a:rPr>
              <a:t>Agradecimientos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5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0F26DB88-0AA8-45E0-96BF-780C8449056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9" name="TextShape 1"/>
          <p:cNvSpPr txBox="1"/>
          <p:nvPr/>
        </p:nvSpPr>
        <p:spPr>
          <a:xfrm>
            <a:off x="311760" y="2285280"/>
            <a:ext cx="8520120" cy="5724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s-MX" sz="3200">
                <a:solidFill>
                  <a:srgbClr val="000000"/>
                </a:solidFill>
                <a:latin typeface="Crimson Text"/>
                <a:ea typeface="Arial"/>
              </a:rPr>
              <a:t>Gracias por su atención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EBDE8B9-E15D-4BA3-9402-3C2661DE8682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n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311760" y="7200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Crimson Text"/>
              </a:rPr>
              <a:t>Contenido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311760" y="687960"/>
            <a:ext cx="8520120" cy="34160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El problema (La pregunta)</a:t>
            </a:r>
            <a:endParaRPr/>
          </a:p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Cúmulos Globulares</a:t>
            </a:r>
            <a:endParaRPr/>
          </a:p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Escenario y Contexto</a:t>
            </a:r>
            <a:endParaRPr/>
          </a:p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Omega Centauri</a:t>
            </a:r>
            <a:endParaRPr/>
          </a:p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Como abordar el problema? Y teoria física detras del problema</a:t>
            </a:r>
            <a:endParaRPr/>
          </a:p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Datos de la literatura</a:t>
            </a:r>
            <a:endParaRPr/>
          </a:p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Nuestro modelo</a:t>
            </a:r>
            <a:endParaRPr/>
          </a:p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Procedimientos experimentales</a:t>
            </a:r>
            <a:endParaRPr/>
          </a:p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Resultados</a:t>
            </a:r>
            <a:endParaRPr/>
          </a:p>
          <a:p>
            <a:pPr>
              <a:lnSpc>
                <a:spcPct val="100000"/>
              </a:lnSpc>
            </a:pPr>
            <a:r>
              <a:rPr lang="es-MX" sz="1500">
                <a:solidFill>
                  <a:srgbClr val="000000"/>
                </a:solidFill>
                <a:latin typeface="Crimson Text"/>
                <a:ea typeface="Arial"/>
              </a:rPr>
              <a:t>- Conclusiones</a:t>
            </a:r>
            <a:endParaRPr/>
          </a:p>
        </p:txBody>
      </p:sp>
      <p:sp>
        <p:nvSpPr>
          <p:cNvPr id="8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EE882D68-BF6B-495A-819A-A9D9A881699E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s-MX" sz="3600">
                <a:solidFill>
                  <a:srgbClr val="000000"/>
                </a:solidFill>
                <a:latin typeface="Crimson Text"/>
                <a:ea typeface="Crimson Text"/>
              </a:rPr>
              <a:t>¿De qué está hecho  Centauri? ¿Tiene materia oscura?</a:t>
            </a: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311760" y="444960"/>
            <a:ext cx="3088800" cy="5724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 </a:t>
            </a: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Centauri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311760" y="444960"/>
            <a:ext cx="308880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93" name="TextShape 3"/>
          <p:cNvSpPr txBox="1"/>
          <p:nvPr/>
        </p:nvSpPr>
        <p:spPr>
          <a:xfrm>
            <a:off x="311760" y="1152360"/>
            <a:ext cx="2872800" cy="371700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94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34C8F628-FCA9-453B-87C9-218BB1A34674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  <p:pic>
        <p:nvPicPr>
          <p:cNvPr id="95" name="Imagen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73800" y="0"/>
            <a:ext cx="54698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Cúmulos Globulares</a:t>
            </a:r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9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  <p:pic>
        <p:nvPicPr>
          <p:cNvPr id="100" name="Imagen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74680" y="577800"/>
            <a:ext cx="4871520" cy="392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1520"/>
            <a:ext cx="9143640" cy="512028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C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B28F8634-4805-4AC2-9F63-E4CF9EF04BEE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1520"/>
            <a:ext cx="9143640" cy="5120280"/>
          </a:xfrm>
          <a:prstGeom prst="rect">
            <a:avLst/>
          </a:prstGeom>
          <a:ln>
            <a:noFill/>
          </a:ln>
        </p:spPr>
      </p:pic>
      <p:sp>
        <p:nvSpPr>
          <p:cNvPr id="10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C</a:t>
            </a:r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509040" y="1908360"/>
            <a:ext cx="1414080" cy="137340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10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C5CFCFBD-2370-4510-BD97-B87CF232A89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311760" y="19188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Crimson Text"/>
                <a:ea typeface="Arial"/>
              </a:rPr>
              <a:t>Bases de datos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8CB0653B-AC95-4006-BE93-1C482CD9689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  <p:graphicFrame>
        <p:nvGraphicFramePr>
          <p:cNvPr id="111" name="Table 3"/>
          <p:cNvGraphicFramePr/>
          <p:nvPr/>
        </p:nvGraphicFramePr>
        <p:xfrm>
          <a:off x="311760" y="964440"/>
          <a:ext cx="8160480" cy="3862800"/>
        </p:xfrm>
        <a:graphic>
          <a:graphicData uri="http://schemas.openxmlformats.org/drawingml/2006/table">
            <a:tbl>
              <a:tblPr/>
              <a:tblGrid>
                <a:gridCol w="2720160"/>
                <a:gridCol w="2720160"/>
                <a:gridCol w="2720160"/>
              </a:tblGrid>
              <a:tr h="358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Artículo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Bibcode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Descripción</a:t>
                      </a:r>
                      <a:endParaRPr/>
                    </a:p>
                  </a:txBody>
                  <a:tcPr/>
                </a:tc>
              </a:tr>
              <a:tr h="609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Da Costa et al. 2008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2008AJ….136..506D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1355 estrellas, ~204 estrellas del cúmulo</a:t>
                      </a:r>
                      <a:endParaRPr/>
                    </a:p>
                  </a:txBody>
                  <a:tcPr/>
                </a:tc>
              </a:tr>
              <a:tr h="435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Johnson et al. 2008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2008ApJ…681.1505J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180 estrellas del cúmulo</a:t>
                      </a:r>
                      <a:endParaRPr/>
                    </a:p>
                  </a:txBody>
                  <a:tcPr/>
                </a:tc>
              </a:tr>
              <a:tr h="609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Mayor et al. 1997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1997AJ….114.1087M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481 estrellas, ~381 estrellas del cúmulo</a:t>
                      </a:r>
                      <a:endParaRPr/>
                    </a:p>
                  </a:txBody>
                  <a:tcPr/>
                </a:tc>
              </a:tr>
              <a:tr h="435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Pancino et al. 2007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2007ApJ…661L.155P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649 estrellas del cúmulo</a:t>
                      </a:r>
                      <a:endParaRPr/>
                    </a:p>
                  </a:txBody>
                  <a:tcPr/>
                </a:tc>
              </a:tr>
              <a:tr h="80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Sollima et al. 2009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2009MNRAS.396.2183S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946 estrellas (incluyendo los datos de Pancino et al.)</a:t>
                      </a:r>
                      <a:endParaRPr/>
                    </a:p>
                  </a:txBody>
                  <a:tcPr/>
                </a:tc>
              </a:tr>
              <a:tr h="608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Reijns et al. 2006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2006A&amp;A…445..503R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Crimson Text"/>
                          <a:ea typeface="Arial"/>
                        </a:rPr>
                        <a:t>1966 estrellas, ~1592 estrellas del cúmulo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94727D8-D32A-44DE-81B9-625D294C182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